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5" r:id="rId5"/>
    <p:sldId id="263" r:id="rId6"/>
    <p:sldId id="264" r:id="rId7"/>
    <p:sldId id="268" r:id="rId8"/>
    <p:sldId id="267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8EC0-E391-4652-BDF8-F24A3BA58A30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AB73-3314-495D-BB30-47161330C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2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1885-FC1D-4E91-B1DF-51E79770ABFE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65D7-E986-4ACE-BE3A-1CBD252E6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8D0E-0ABE-477B-93FF-6A795FAEAD33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44EC-F6F2-40B6-86F2-423ECA2EB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A0F1-52A0-431F-8B06-A288E7F62072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5837-2EC9-436A-B5AC-DFC7EC919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E04F-8072-406C-A9E1-0E889204C322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B722-C08A-40B8-B2E6-3157F5B5C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7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892D-577B-4434-9834-DB606310E9DA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5D46-E20F-478D-B415-185E577EA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5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2C0-55B2-4277-B887-0ECF458FB145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E612-7B16-4E06-B099-FD237625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0743-EC1D-4C0C-B540-67F4328F2853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EF11-18AA-40BD-87BC-A74D10873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0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08B8-1F64-4BDE-8E16-6FF23514479D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0BD3-E12E-4B48-8E29-26D20C500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E185-DCD1-47E4-8E9B-E213493AAEDB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194A-8BEC-4E54-ADD5-7AB319EE5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0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276F-B99B-4091-AA39-CE7F89B49273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8BBE-900B-4A3D-A8FD-D84F1377B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A795E-0944-4E2F-AF7E-AB39BE421E97}" type="datetimeFigureOut">
              <a:rPr lang="ru-RU"/>
              <a:pPr>
                <a:defRPr/>
              </a:pPr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BB8BD-479F-4F85-A3C2-C22BF4AE0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tildas.ru/uploads/posts/2012-03/1332577282_13.jpg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rusinakukla.ru/wp-content/gallery/kukla_oberegovaja/img_0026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Безымянный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311275" y="549275"/>
            <a:ext cx="6632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 № 11</a:t>
            </a:r>
          </a:p>
          <a:p>
            <a:pPr eaLnBrk="1" hangingPunct="1"/>
            <a:endParaRPr lang="ru-RU" dirty="0"/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115616" y="1439754"/>
            <a:ext cx="691276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ТЕМА:</a:t>
            </a:r>
          </a:p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Segoe Print" pitchFamily="2" charset="0"/>
              </a:rPr>
              <a:t>«</a:t>
            </a:r>
            <a:r>
              <a:rPr lang="ru-RU" sz="5400" b="1" dirty="0">
                <a:solidFill>
                  <a:srgbClr val="C00000"/>
                </a:solidFill>
                <a:latin typeface="Segoe Script" pitchFamily="34" charset="0"/>
              </a:rPr>
              <a:t>Тряпичные </a:t>
            </a:r>
          </a:p>
          <a:p>
            <a:pPr algn="ctr" eaLnBrk="1" hangingPunct="1"/>
            <a:r>
              <a:rPr lang="ru-RU" sz="5400" b="1" dirty="0">
                <a:solidFill>
                  <a:srgbClr val="C00000"/>
                </a:solidFill>
                <a:latin typeface="Segoe Script" pitchFamily="34" charset="0"/>
              </a:rPr>
              <a:t>куклы</a:t>
            </a:r>
            <a:r>
              <a:rPr lang="ru-RU" sz="5400" b="1" i="1" dirty="0">
                <a:solidFill>
                  <a:srgbClr val="C00000"/>
                </a:solidFill>
                <a:latin typeface="Segoe Print" pitchFamily="2" charset="0"/>
              </a:rPr>
              <a:t>.»</a:t>
            </a:r>
            <a:endParaRPr lang="ru-RU" sz="4800" b="1" dirty="0">
              <a:solidFill>
                <a:srgbClr val="C00000"/>
              </a:solidFill>
              <a:latin typeface="Segoe Print" pitchFamily="2" charset="0"/>
            </a:endParaRPr>
          </a:p>
          <a:p>
            <a:pPr eaLnBrk="1" hangingPunct="1"/>
            <a:endParaRPr lang="ru-RU" dirty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042988" y="3500438"/>
            <a:ext cx="7416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2000" b="1">
              <a:solidFill>
                <a:srgbClr val="C00000"/>
              </a:solidFill>
              <a:latin typeface="Segoe Print" pitchFamily="2" charset="0"/>
            </a:endParaRPr>
          </a:p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«Куклы не умирают – в них просто     перестают играть».</a:t>
            </a:r>
          </a:p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                                  В. Пелевин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4206724" y="5013325"/>
            <a:ext cx="3927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Подготовила: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Segoe Script" pitchFamily="34" charset="0"/>
              </a:rPr>
              <a:t>воспитатель </a:t>
            </a:r>
            <a:r>
              <a:rPr lang="ru-RU" b="1" dirty="0" err="1">
                <a:solidFill>
                  <a:srgbClr val="002060"/>
                </a:solidFill>
                <a:latin typeface="Segoe Script" pitchFamily="34" charset="0"/>
              </a:rPr>
              <a:t>Резникова</a:t>
            </a:r>
            <a:r>
              <a:rPr lang="ru-RU" b="1" dirty="0">
                <a:solidFill>
                  <a:srgbClr val="002060"/>
                </a:solidFill>
                <a:latin typeface="Segoe Script" pitchFamily="34" charset="0"/>
              </a:rPr>
              <a:t> Е.Н</a:t>
            </a:r>
            <a:r>
              <a:rPr lang="ru-RU" b="1" dirty="0">
                <a:solidFill>
                  <a:srgbClr val="C00000"/>
                </a:solidFill>
                <a:latin typeface="Segoe Script" pitchFamily="34" charset="0"/>
              </a:rPr>
              <a:t>.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3563938" y="5724996"/>
            <a:ext cx="226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Script" pitchFamily="34" charset="0"/>
              </a:rPr>
              <a:t>Армавир 2015г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C:\Users\Елена\Desktop\Новая папка (2)\2015212103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412875"/>
            <a:ext cx="2027238" cy="2319338"/>
          </a:xfrm>
          <a:prstGeom prst="rect">
            <a:avLst/>
          </a:prstGeom>
          <a:solidFill>
            <a:schemeClr val="accent2"/>
          </a:solidFill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268" name="Рисунок 3" descr="C:\Users\Елена\Desktop\Новая папка (2)\2015212103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2460625" cy="18716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Рисунок 5" descr="C:\Users\Елена\Desktop\Новая папка (2)\20152120933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262" y="3211513"/>
            <a:ext cx="1727200" cy="25209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Рисунок 6" descr="C:\Users\Елена\Desktop\Новая папка (2)\2015212092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2447925" cy="18716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2" descr="C:\Users\Елена\Desktop\Новая папка (2)\20152121014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005263"/>
            <a:ext cx="2284413" cy="1727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Рисунок 8" descr="C:\Users\Елена\Desktop\Новая папка (2)\20152121024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500438"/>
            <a:ext cx="2376487" cy="1800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00113" y="981075"/>
            <a:ext cx="7416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2060"/>
                </a:solidFill>
                <a:latin typeface="Segoe Print" pitchFamily="2" charset="0"/>
              </a:rPr>
              <a:t>Заключение</a:t>
            </a:r>
          </a:p>
          <a:p>
            <a:pPr eaLnBrk="1" hangingPunct="1"/>
            <a:endParaRPr lang="ru-RU" b="1" i="1">
              <a:solidFill>
                <a:srgbClr val="002060"/>
              </a:solidFill>
              <a:latin typeface="Segoe Print" pitchFamily="2" charset="0"/>
            </a:endParaRP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Segoe Print" pitchFamily="2" charset="0"/>
              </a:rPr>
              <a:t>         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latin typeface="Segoe Print" pitchFamily="2" charset="0"/>
              </a:rPr>
              <a:t>«Кто в куклы не играет,  тот счастья не знает»</a:t>
            </a:r>
            <a:endParaRPr lang="ru-RU" sz="2000" b="1">
              <a:solidFill>
                <a:srgbClr val="C00000"/>
              </a:solidFill>
              <a:latin typeface="Segoe Print" pitchFamily="2" charset="0"/>
            </a:endParaRPr>
          </a:p>
          <a:p>
            <a:pPr eaLnBrk="1" hangingPunct="1"/>
            <a:r>
              <a:rPr lang="ru-RU" sz="2000" b="1">
                <a:solidFill>
                  <a:srgbClr val="002060"/>
                </a:solidFill>
                <a:latin typeface="Segoe Print" pitchFamily="2" charset="0"/>
              </a:rPr>
              <a:t> </a:t>
            </a:r>
          </a:p>
          <a:p>
            <a:pPr eaLnBrk="1" hangingPunct="1"/>
            <a:endParaRPr lang="ru-RU" b="1">
              <a:solidFill>
                <a:srgbClr val="002060"/>
              </a:solidFill>
              <a:latin typeface="Segoe Print" pitchFamily="2" charset="0"/>
            </a:endParaRPr>
          </a:p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Русская тряпичная кукла стала прообразом мягкой игрушки, которую так любят и дети, и взрослые. В чем секрет ее обаяния и притягательности? Думаю в том, что она никогда не бывает холодной, всегда нежная и ласковая. Сейчас в производстве игрушек используются различные материалы, сложные инструменты и станки. Но русская тряпичная кукла всегда делается руками, поэтому именно она несет в себе заряд тепла и доброты, который вложили в нее умелые руки мастерицы. </a:t>
            </a:r>
          </a:p>
          <a:p>
            <a:pPr eaLnBrk="1" hangingPunct="1"/>
            <a:endParaRPr lang="ru-RU" b="1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Безымянный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195513" y="1341438"/>
            <a:ext cx="4464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C00000"/>
                </a:solidFill>
                <a:latin typeface="Segoe Print" pitchFamily="2" charset="0"/>
              </a:rPr>
              <a:t>Спасибо за</a:t>
            </a:r>
          </a:p>
          <a:p>
            <a:pPr algn="ctr" eaLnBrk="1" hangingPunct="1"/>
            <a:r>
              <a:rPr lang="ru-RU" sz="4800" b="1">
                <a:solidFill>
                  <a:srgbClr val="C00000"/>
                </a:solidFill>
                <a:latin typeface="Segoe Print" pitchFamily="2" charset="0"/>
              </a:rPr>
              <a:t> внимание.</a:t>
            </a:r>
          </a:p>
        </p:txBody>
      </p:sp>
      <p:pic>
        <p:nvPicPr>
          <p:cNvPr id="13316" name="Рисунок 4" descr="http://cs1.livemaster.ru/files/community/2012/vya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1871663" cy="2501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Рисунок 5" descr="Народные Куклы от Яны Волков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519363" cy="16954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Рисунок 6" descr="Народные Куклы от Яны Волковой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1728787" cy="2433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Безымянный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258888" y="1412875"/>
            <a:ext cx="6626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b="1" i="1">
                <a:solidFill>
                  <a:srgbClr val="002060"/>
                </a:solidFill>
                <a:latin typeface="Segoe Print" pitchFamily="2" charset="0"/>
              </a:rPr>
              <a:t>Кукла издревле сопровождала человека на протяжении всей его жизни: встречала новорожденного в колыбели, помогала в тяжелые времена, принимала на себя болезни, оберегала от злых сил. Что-то привлекательное и таинственное кроется в кукле, до конца не раскрытое.</a:t>
            </a:r>
            <a:endParaRPr lang="ru-RU" sz="280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Безымянный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403350" y="1341438"/>
            <a:ext cx="6337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 b="1">
                <a:solidFill>
                  <a:srgbClr val="002060"/>
                </a:solidFill>
                <a:latin typeface="Segoe Print" pitchFamily="2" charset="0"/>
              </a:rPr>
              <a:t>За последние десятилетия мы утратили народные традиции и вместе с ними большую часть нравственных ценностей. Результаты этого не заставили себя долго ждать, их плоды мы пожинаем ежедневно и повсеместно. А ведь в воспитании ребенка как личности народные традиции играют огромную роль. Особенно это актуально для такой многонациональной страны, как Россия. Чтобы сохранить и передать следующим поколениям культурные и нравственные ценности нашего народа, нужно возвращать в нашу жизнь и в жизнь наших детей самодельную куклу.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11188" y="765175"/>
            <a:ext cx="7921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Объектом исследования является тряпичная кукла, как неотъемлемая часть быта и культуры русского народа. 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  <a:latin typeface="Segoe Print" pitchFamily="2" charset="0"/>
              </a:rPr>
              <a:t>Предмет исследования </a:t>
            </a:r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– технология изготовления тряпичных кукол.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  <a:latin typeface="Segoe Print" pitchFamily="2" charset="0"/>
              </a:rPr>
              <a:t>Гипотеза:</a:t>
            </a:r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 я предположила, что интерес у детей к русской народной кукле возрастет, если я научу их делать тряпичных кукол своими руками.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  <a:latin typeface="Segoe Print" pitchFamily="2" charset="0"/>
              </a:rPr>
              <a:t>Цель проекта: </a:t>
            </a:r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научить детей делать тряпичных кукол своими руками, создать свою коллекцию тряпичных кукол  и развить интерес к теме проекта среди детей подготовительной группы.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  <a:latin typeface="Segoe Print" pitchFamily="2" charset="0"/>
              </a:rPr>
              <a:t>Задачи: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1.  Выяснить историю возникновения тряпичных кукол.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2. Определить, на какие группы делились тряпичные куклы в зависимости от назначения.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3. Исследовать на практике особенности изготовления тряпичных кукол.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4. Разработать технологические карты изготовления различных видов тряпичных кукол.</a:t>
            </a:r>
          </a:p>
          <a:p>
            <a:pPr algn="ctr" eaLnBrk="1" hangingPunct="1"/>
            <a:endParaRPr lang="ru-RU" b="1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900113" y="765175"/>
            <a:ext cx="748823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 eaLnBrk="1" hangingPunct="1"/>
            <a:r>
              <a:rPr lang="ru-RU" sz="1600" b="1">
                <a:solidFill>
                  <a:srgbClr val="002060"/>
                </a:solidFill>
                <a:latin typeface="Segoe Print" pitchFamily="2" charset="0"/>
              </a:rPr>
              <a:t>В древние времена на Руси большое значение придавалось куклам. Считалось, что народная кукла может уберечь человека от напастей, принять болезнь и недуг на себя, способствовать хорошему урожаю. Распространение народные тряпичные куклы имели вплоть до начала ХХ века. Хорошо подобранные цветовая гамма тканей, делает каждую куклу неповторимым произведением искусства.</a:t>
            </a:r>
          </a:p>
          <a:p>
            <a:pPr algn="just" eaLnBrk="1" hangingPunct="1"/>
            <a:r>
              <a:rPr lang="ru-RU" sz="1600" b="1">
                <a:solidFill>
                  <a:srgbClr val="002060"/>
                </a:solidFill>
                <a:latin typeface="Segoe Print" pitchFamily="2" charset="0"/>
              </a:rPr>
              <a:t>Существует три вида народных кукол:</a:t>
            </a:r>
          </a:p>
          <a:p>
            <a:pPr eaLnBrk="1" hangingPunct="1"/>
            <a:r>
              <a:rPr lang="ru-RU" sz="1600" b="1" i="1">
                <a:solidFill>
                  <a:srgbClr val="C00000"/>
                </a:solidFill>
                <a:latin typeface="Segoe Print" pitchFamily="2" charset="0"/>
              </a:rPr>
              <a:t>обрядовые;</a:t>
            </a:r>
            <a:br>
              <a:rPr lang="ru-RU" sz="1600" b="1" i="1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i="1">
                <a:solidFill>
                  <a:srgbClr val="C00000"/>
                </a:solidFill>
                <a:latin typeface="Segoe Print" pitchFamily="2" charset="0"/>
              </a:rPr>
              <a:t>оберёги;</a:t>
            </a:r>
            <a:br>
              <a:rPr lang="ru-RU" sz="1600" b="1" i="1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i="1">
                <a:solidFill>
                  <a:srgbClr val="C00000"/>
                </a:solidFill>
                <a:latin typeface="Segoe Print" pitchFamily="2" charset="0"/>
              </a:rPr>
              <a:t>игровые.</a:t>
            </a:r>
            <a:endParaRPr lang="ru-RU" sz="1600" b="1">
              <a:solidFill>
                <a:srgbClr val="002060"/>
              </a:solidFill>
              <a:latin typeface="Segoe Print" pitchFamily="2" charset="0"/>
            </a:endParaRPr>
          </a:p>
          <a:p>
            <a:pPr algn="just" eaLnBrk="1" hangingPunct="1"/>
            <a:r>
              <a:rPr lang="ru-RU" sz="1600" b="1">
                <a:solidFill>
                  <a:srgbClr val="002060"/>
                </a:solidFill>
                <a:latin typeface="Segoe Print" pitchFamily="2" charset="0"/>
              </a:rPr>
              <a:t>Народные куклы традиционно изготавливаются только из натуральных материалов. И в основе изготовления народных кукол лежит определенная техника, которая не предусматривает использование в пошиве колющих и режущих инструментов. Таким образом, все ткани и нити для изготовления подобных кукол должны быть не отрезаны, а оторваны. 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latin typeface="Segoe Print" pitchFamily="2" charset="0"/>
              </a:rPr>
              <a:t>Кроме натуральных материалов, в производстве народных кукол могут использоваться и природные материалы: камыш, дерево, трава и другие.</a:t>
            </a:r>
            <a:r>
              <a:rPr lang="ru-RU" b="1"/>
              <a:t/>
            </a:r>
            <a:br>
              <a:rPr lang="ru-RU" b="1"/>
            </a:br>
            <a:endParaRPr lang="ru-RU" b="1"/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31913" y="1484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55650" y="733425"/>
            <a:ext cx="7632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/>
          </a:p>
          <a:p>
            <a:pPr algn="ctr" eaLnBrk="1" hangingPunct="1"/>
            <a:r>
              <a:rPr lang="ru-RU"/>
              <a:t> </a:t>
            </a:r>
            <a:r>
              <a:rPr lang="ru-RU" b="1" i="1">
                <a:solidFill>
                  <a:srgbClr val="C00000"/>
                </a:solidFill>
                <a:latin typeface="Segoe Print" pitchFamily="2" charset="0"/>
              </a:rPr>
              <a:t>Обрядовые куклы</a:t>
            </a:r>
            <a:endParaRPr lang="ru-RU" sz="1600" b="1">
              <a:solidFill>
                <a:srgbClr val="C00000"/>
              </a:solidFill>
              <a:latin typeface="Segoe Print" pitchFamily="2" charset="0"/>
            </a:endParaRPr>
          </a:p>
          <a:p>
            <a:pPr algn="just" eaLnBrk="1" hangingPunct="1"/>
            <a:r>
              <a:rPr lang="ru-RU" sz="1600" b="1">
                <a:solidFill>
                  <a:srgbClr val="002060"/>
                </a:solidFill>
                <a:latin typeface="Segoe Print" pitchFamily="2" charset="0"/>
              </a:rPr>
              <a:t>Богата земля русская обрядами, участниками которых бывают куклы. Обрядовых кукол почитали и ставили в избе, в красный угол. Они имели ритуальное назначение. </a:t>
            </a:r>
            <a:endParaRPr lang="ru-RU" sz="1600" b="1" i="1">
              <a:solidFill>
                <a:srgbClr val="C00000"/>
              </a:solidFill>
              <a:latin typeface="Segoe Print" pitchFamily="2" charset="0"/>
            </a:endParaRP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7173" name="Рисунок 7" descr="Народные Куклы от Яны Волко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2447925" cy="21605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6372225" y="4652963"/>
            <a:ext cx="160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Зерновушка</a:t>
            </a:r>
            <a:endParaRPr lang="ru-RU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3563938" y="3284538"/>
            <a:ext cx="183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Неразлучники</a:t>
            </a:r>
            <a:endParaRPr lang="ru-RU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7176" name="Рисунок 12" descr="http://cs1.livemaster.ru/files/community/2012/vya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376488" cy="2305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Рисунок 14" descr="3(685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2303462" cy="2305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1042988" y="4724400"/>
            <a:ext cx="160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Многоручка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55650" y="908050"/>
            <a:ext cx="77041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C00000"/>
                </a:solidFill>
                <a:latin typeface="Segoe Print" pitchFamily="2" charset="0"/>
              </a:rPr>
              <a:t>Куклы – обереги</a:t>
            </a:r>
            <a:endParaRPr lang="ru-RU" b="1">
              <a:solidFill>
                <a:srgbClr val="C00000"/>
              </a:solidFill>
              <a:latin typeface="Segoe Print" pitchFamily="2" charset="0"/>
            </a:endParaRPr>
          </a:p>
          <a:p>
            <a:pPr algn="just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В русской избе обязательно жили разные куклы-обереги, у каждой из которых было свое назначение. Кукле-оберегу печи была дана честь хранить и оберегать жилище от огня. Она делалась из тряпочек, внутрь закладывался уголек.</a:t>
            </a:r>
            <a:endParaRPr lang="ru-RU" b="1" i="1">
              <a:solidFill>
                <a:srgbClr val="C00000"/>
              </a:solidFill>
              <a:latin typeface="Segoe Print" pitchFamily="2" charset="0"/>
            </a:endParaRPr>
          </a:p>
          <a:p>
            <a:pPr eaLnBrk="1" hangingPunct="1"/>
            <a:endParaRPr lang="ru-RU"/>
          </a:p>
        </p:txBody>
      </p:sp>
      <p:pic>
        <p:nvPicPr>
          <p:cNvPr id="8196" name="Рисунок 3" descr=" Народная кукла «Берегиня дома »  ">
            <a:hlinkClick r:id="rId3" tooltip="&quot;Кукла Берегиня помогает защитить дом от недобрых людей и напастей, в руках у не - узелок с добром, которое она приносит в дом. Также символом берегини являются куклы-младенцы, привязанные к телу матери, означающие единение мужского и женского начала и продолжения человеческого рода. Кукла – Берегиня  несет в себе только доброе начало и по народным поверьям, поставленная в доме где-то выше головы людей, охраняют людей от темных сил, ссор, болезней.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2159000" cy="265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156325" y="5229225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Берегиня дома 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2278062" cy="2665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258888" y="5300663"/>
            <a:ext cx="139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Ангелочек</a:t>
            </a:r>
            <a:endParaRPr lang="ru-RU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2192337" cy="2689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924300" y="551656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Кувадка</a:t>
            </a:r>
            <a:endParaRPr lang="ru-RU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55650" y="620713"/>
            <a:ext cx="72723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C00000"/>
                </a:solidFill>
                <a:latin typeface="Segoe Print" pitchFamily="2" charset="0"/>
              </a:rPr>
              <a:t>Игровые куклы</a:t>
            </a:r>
            <a:endParaRPr lang="ru-RU" b="1">
              <a:solidFill>
                <a:srgbClr val="C00000"/>
              </a:solidFill>
              <a:latin typeface="Segoe Print" pitchFamily="2" charset="0"/>
            </a:endParaRPr>
          </a:p>
          <a:p>
            <a:pPr algn="just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Игровые куклы предназначались для забавы детям. К игровым свёрнутым куклам относят куклы – закрутки, которые изготавливались очень просто. Они делились сшивные и свернутые. Свёрнутые куклы делались без иголки и нитки. На деревянную палочку наматывали толстый слой ткани, а затем перевязывали верёвкой. Потом к этой палочке привязывали голову с ручками и одевали в нарядную одежду.</a:t>
            </a:r>
          </a:p>
          <a:p>
            <a:pPr algn="just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Исследователи считают, что наиболее ранней среди традиционных игровых свёрнутых кукол России была кукла «полено».</a:t>
            </a:r>
          </a:p>
          <a:p>
            <a:pPr eaLnBrk="1" hangingPunct="1"/>
            <a:endParaRPr lang="ru-RU"/>
          </a:p>
        </p:txBody>
      </p:sp>
      <p:pic>
        <p:nvPicPr>
          <p:cNvPr id="9220" name="Picture 1" descr="C:\Users\Елена\Desktop\1e63dcbe7b8f0a825eeda9c6e120f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2884488" cy="1655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3" descr="C:\Users\Елена\Desktop\d34a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2808288" cy="1655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258888" y="5589588"/>
            <a:ext cx="264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Зайчика на пальчик</a:t>
            </a:r>
            <a:r>
              <a:rPr lang="ru-RU">
                <a:solidFill>
                  <a:srgbClr val="002060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724525" y="5589588"/>
            <a:ext cx="158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Пеленашка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Безымянный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55650" y="620713"/>
            <a:ext cx="7632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/>
              <a:t> </a:t>
            </a:r>
          </a:p>
          <a:p>
            <a:pPr algn="just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Все славянские куклы-обереги похожи в одном: у них не было лица. Изображение лица в кукле долго было в крестьянской среде под запретом. Безликость сохраняла куклу в целости, подобно упаковке. На вопрос, почему у куклы нет лица, деревенские женщины отвечали, что оно ей просто не нужно, что в доме не должно быть лишних глаз. Значит, зрячая кукла опасна для ребенка. Ведь глаза, нос, рот, уши, даже нарисованные, - все равно есть врата, через которые происходит связь с космическими силами, светлыми и темными, добрыми и злыми. Следовательно, лучше не открывать эти врата, надежнее наложить на них табу. Кукла без лица отрешена от бытовой конкретики, от живого человека. Она слепа, глуха и нема – сама по себе, сама в себе. Только в таком «гробовом» молчании и можно сохранить тайну рода, семьи. </a:t>
            </a:r>
          </a:p>
          <a:p>
            <a:pPr algn="just" eaLnBrk="1" hangingPunct="1"/>
            <a:r>
              <a:rPr lang="ru-RU" b="1">
                <a:solidFill>
                  <a:srgbClr val="002060"/>
                </a:solidFill>
                <a:latin typeface="Segoe Print" pitchFamily="2" charset="0"/>
              </a:rPr>
              <a:t>Иглой и ножницами  наши прародительницы  не пользовались, чтобы жизнь ребенка была «не резанная не колотая». </a:t>
            </a:r>
          </a:p>
          <a:p>
            <a:pPr algn="just" eaLnBrk="1" hangingPunct="1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698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15</cp:revision>
  <dcterms:created xsi:type="dcterms:W3CDTF">2015-02-11T12:11:05Z</dcterms:created>
  <dcterms:modified xsi:type="dcterms:W3CDTF">2016-07-25T15:33:02Z</dcterms:modified>
</cp:coreProperties>
</file>